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4" r:id="rId3"/>
    <p:sldId id="265" r:id="rId4"/>
    <p:sldId id="266" r:id="rId5"/>
    <p:sldId id="268" r:id="rId6"/>
    <p:sldId id="275" r:id="rId7"/>
    <p:sldId id="278" r:id="rId8"/>
    <p:sldId id="269" r:id="rId9"/>
    <p:sldId id="274" r:id="rId10"/>
    <p:sldId id="276" r:id="rId11"/>
    <p:sldId id="273" r:id="rId12"/>
    <p:sldId id="279" r:id="rId13"/>
    <p:sldId id="280" r:id="rId14"/>
    <p:sldId id="277" r:id="rId15"/>
    <p:sldId id="267" r:id="rId16"/>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E Desktop Technologies" initials="EDT" lastIdx="8" clrIdx="0"/>
  <p:cmAuthor id="1" name="VHABALFlemiL" initials="lmf"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91" autoAdjust="0"/>
  </p:normalViewPr>
  <p:slideViewPr>
    <p:cSldViewPr>
      <p:cViewPr>
        <p:scale>
          <a:sx n="79" d="100"/>
          <a:sy n="79" d="100"/>
        </p:scale>
        <p:origin x="-1680" y="-5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05-05T13:58:39.144" idx="6">
    <p:pos x="1722" y="3560"/>
    <p:text>This does not make sense.  It makes more sense to say
"PIs are not require to submit an amendment based on a recommended change by the ISO or PO unless the change signficantly impacts the protocol or the Informed Consent."
Example:  IC may list the sponsor and clearly defined in the protocol but left the sponsor off of the HIPAA authorization, this would not require an amendment</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0323" cy="461010"/>
          </a:xfrm>
          <a:prstGeom prst="rect">
            <a:avLst/>
          </a:prstGeom>
        </p:spPr>
        <p:txBody>
          <a:bodyPr vert="horz" lIns="92371" tIns="46186" rIns="92371" bIns="46186" rtlCol="0"/>
          <a:lstStyle>
            <a:lvl1pPr algn="l">
              <a:defRPr sz="1200"/>
            </a:lvl1pPr>
          </a:lstStyle>
          <a:p>
            <a:endParaRPr lang="en-US" dirty="0"/>
          </a:p>
        </p:txBody>
      </p:sp>
      <p:sp>
        <p:nvSpPr>
          <p:cNvPr id="3" name="Date Placeholder 2"/>
          <p:cNvSpPr>
            <a:spLocks noGrp="1"/>
          </p:cNvSpPr>
          <p:nvPr>
            <p:ph type="dt" sz="quarter" idx="1"/>
          </p:nvPr>
        </p:nvSpPr>
        <p:spPr>
          <a:xfrm>
            <a:off x="3934970" y="1"/>
            <a:ext cx="3010323" cy="461010"/>
          </a:xfrm>
          <a:prstGeom prst="rect">
            <a:avLst/>
          </a:prstGeom>
        </p:spPr>
        <p:txBody>
          <a:bodyPr vert="horz" lIns="92371" tIns="46186" rIns="92371" bIns="46186" rtlCol="0"/>
          <a:lstStyle>
            <a:lvl1pPr algn="r">
              <a:defRPr sz="1200"/>
            </a:lvl1pPr>
          </a:lstStyle>
          <a:p>
            <a:fld id="{559EA26E-F48D-45A9-9FDD-1946B8F9DE26}" type="datetimeFigureOut">
              <a:rPr lang="en-US" smtClean="0"/>
              <a:pPr/>
              <a:t>5/20/2014</a:t>
            </a:fld>
            <a:endParaRPr lang="en-US" dirty="0"/>
          </a:p>
        </p:txBody>
      </p:sp>
      <p:sp>
        <p:nvSpPr>
          <p:cNvPr id="4" name="Footer Placeholder 3"/>
          <p:cNvSpPr>
            <a:spLocks noGrp="1"/>
          </p:cNvSpPr>
          <p:nvPr>
            <p:ph type="ftr" sz="quarter" idx="2"/>
          </p:nvPr>
        </p:nvSpPr>
        <p:spPr>
          <a:xfrm>
            <a:off x="0" y="8757591"/>
            <a:ext cx="3010323" cy="461010"/>
          </a:xfrm>
          <a:prstGeom prst="rect">
            <a:avLst/>
          </a:prstGeom>
        </p:spPr>
        <p:txBody>
          <a:bodyPr vert="horz" lIns="92371" tIns="46186" rIns="92371" bIns="461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70" y="8757591"/>
            <a:ext cx="3010323" cy="461010"/>
          </a:xfrm>
          <a:prstGeom prst="rect">
            <a:avLst/>
          </a:prstGeom>
        </p:spPr>
        <p:txBody>
          <a:bodyPr vert="horz" lIns="92371" tIns="46186" rIns="92371" bIns="46186" rtlCol="0" anchor="b"/>
          <a:lstStyle>
            <a:lvl1pPr algn="r">
              <a:defRPr sz="1200"/>
            </a:lvl1pPr>
          </a:lstStyle>
          <a:p>
            <a:fld id="{0EA9F308-9EA1-4F41-96EA-2BA0779ABB4A}" type="slidenum">
              <a:rPr lang="en-US" smtClean="0"/>
              <a:pPr/>
              <a:t>‹#›</a:t>
            </a:fld>
            <a:endParaRPr lang="en-US" dirty="0"/>
          </a:p>
        </p:txBody>
      </p:sp>
    </p:spTree>
    <p:extLst>
      <p:ext uri="{BB962C8B-B14F-4D97-AF65-F5344CB8AC3E}">
        <p14:creationId xmlns:p14="http://schemas.microsoft.com/office/powerpoint/2010/main" val="1651705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5413" y="0"/>
            <a:ext cx="3009900" cy="460375"/>
          </a:xfrm>
          <a:prstGeom prst="rect">
            <a:avLst/>
          </a:prstGeom>
        </p:spPr>
        <p:txBody>
          <a:bodyPr vert="horz" lIns="91440" tIns="45720" rIns="91440" bIns="45720" rtlCol="0"/>
          <a:lstStyle>
            <a:lvl1pPr algn="r">
              <a:defRPr sz="1200"/>
            </a:lvl1pPr>
          </a:lstStyle>
          <a:p>
            <a:fld id="{1BDE4299-299C-42D2-A498-02F3C6A78F23}" type="datetimeFigureOut">
              <a:rPr lang="en-US" smtClean="0"/>
              <a:t>5/20/2014</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79913"/>
            <a:ext cx="5556250" cy="41481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99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5413" y="8758238"/>
            <a:ext cx="3009900" cy="460375"/>
          </a:xfrm>
          <a:prstGeom prst="rect">
            <a:avLst/>
          </a:prstGeom>
        </p:spPr>
        <p:txBody>
          <a:bodyPr vert="horz" lIns="91440" tIns="45720" rIns="91440" bIns="45720" rtlCol="0" anchor="b"/>
          <a:lstStyle>
            <a:lvl1pPr algn="r">
              <a:defRPr sz="1200"/>
            </a:lvl1pPr>
          </a:lstStyle>
          <a:p>
            <a:fld id="{F71A432E-165E-4AAF-BF0A-CC8D34281FFE}" type="slidenum">
              <a:rPr lang="en-US" smtClean="0"/>
              <a:t>‹#›</a:t>
            </a:fld>
            <a:endParaRPr lang="en-US"/>
          </a:p>
        </p:txBody>
      </p:sp>
    </p:spTree>
    <p:extLst>
      <p:ext uri="{BB962C8B-B14F-4D97-AF65-F5344CB8AC3E}">
        <p14:creationId xmlns:p14="http://schemas.microsoft.com/office/powerpoint/2010/main" val="39618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a:t>
            </a:r>
            <a:r>
              <a:rPr lang="en-US" dirty="0" smtClean="0"/>
              <a:t>Managed Access:</a:t>
            </a:r>
          </a:p>
          <a:p>
            <a:endParaRPr lang="en-US" dirty="0" smtClean="0"/>
          </a:p>
          <a:p>
            <a:pPr marL="628650" lvl="1" indent="-171450">
              <a:buFont typeface="Wingdings" panose="05000000000000000000" pitchFamily="2" charset="2"/>
              <a:buChar char="Ø"/>
            </a:pPr>
            <a:r>
              <a:rPr lang="en-US" dirty="0" smtClean="0"/>
              <a:t>Allow only members of the study team to have access and different levels of access (none, read-only or edit) to data entry forms, and access to project management and data export tool</a:t>
            </a:r>
          </a:p>
          <a:p>
            <a:pPr marL="628650" lvl="1" indent="-171450">
              <a:buFont typeface="Wingdings" panose="05000000000000000000" pitchFamily="2" charset="2"/>
              <a:buChar char="Ø"/>
            </a:pPr>
            <a:r>
              <a:rPr lang="en-US" baseline="0" dirty="0" smtClean="0"/>
              <a:t>Recommend</a:t>
            </a:r>
            <a:r>
              <a:rPr lang="en-US" dirty="0" smtClean="0"/>
              <a:t> restrict data export access to allow export of de-identified data only </a:t>
            </a:r>
          </a:p>
          <a:p>
            <a:pPr marL="628650" lvl="1" indent="-171450">
              <a:buFont typeface="Wingdings" panose="05000000000000000000" pitchFamily="2" charset="2"/>
              <a:buChar char="Ø"/>
            </a:pPr>
            <a:r>
              <a:rPr lang="en-US" dirty="0" smtClean="0"/>
              <a:t>Apply individual authorizations when providing and/or enabling certain functions, tabs, links and buttons according to granted privileges</a:t>
            </a:r>
          </a:p>
          <a:p>
            <a:endParaRPr lang="en-US" dirty="0" smtClean="0"/>
          </a:p>
          <a:p>
            <a:r>
              <a:rPr lang="en-US" dirty="0" smtClean="0"/>
              <a:t>•</a:t>
            </a:r>
            <a:r>
              <a:rPr lang="en-US" baseline="0" dirty="0" smtClean="0"/>
              <a:t>  </a:t>
            </a:r>
            <a:r>
              <a:rPr lang="en-US" dirty="0" smtClean="0"/>
              <a:t>Audit capabilities </a:t>
            </a:r>
          </a:p>
          <a:p>
            <a:endParaRPr lang="en-US" dirty="0" smtClean="0"/>
          </a:p>
          <a:p>
            <a:pPr marL="628650" lvl="1" indent="-171450">
              <a:buFont typeface="Wingdings" panose="05000000000000000000" pitchFamily="2" charset="2"/>
              <a:buChar char="Ø"/>
            </a:pPr>
            <a:r>
              <a:rPr lang="en-US" dirty="0" smtClean="0"/>
              <a:t>Capture a full audit trail, recording all operations on the data, including viewing and exporting</a:t>
            </a:r>
          </a:p>
          <a:p>
            <a:pPr marL="628650" lvl="1" indent="-171450">
              <a:buFont typeface="Wingdings" panose="05000000000000000000" pitchFamily="2" charset="2"/>
              <a:buChar char="Ø"/>
            </a:pPr>
            <a:r>
              <a:rPr lang="en-US" dirty="0" smtClean="0"/>
              <a:t>The audit log records operation, date and time, and the identity of the user performing the operation, permitting security reviews </a:t>
            </a:r>
          </a:p>
          <a:p>
            <a:endParaRPr lang="en-US" dirty="0" smtClean="0"/>
          </a:p>
          <a:p>
            <a:pPr marL="171450" indent="-171450">
              <a:buFont typeface="Arial" panose="020B0604020202020204" pitchFamily="34" charset="0"/>
              <a:buChar char="•"/>
            </a:pPr>
            <a:r>
              <a:rPr lang="en-US" dirty="0" smtClean="0"/>
              <a:t>Data quality checks</a:t>
            </a:r>
          </a:p>
          <a:p>
            <a:pPr marL="628650" lvl="1" indent="-171450">
              <a:buFont typeface="Wingdings" panose="05000000000000000000" pitchFamily="2" charset="2"/>
              <a:buChar char="Ø"/>
            </a:pPr>
            <a:r>
              <a:rPr lang="en-US" dirty="0" smtClean="0"/>
              <a:t>Ensure data quality	</a:t>
            </a:r>
            <a:endParaRPr lang="en-US" dirty="0"/>
          </a:p>
        </p:txBody>
      </p:sp>
      <p:sp>
        <p:nvSpPr>
          <p:cNvPr id="4" name="Slide Number Placeholder 3"/>
          <p:cNvSpPr>
            <a:spLocks noGrp="1"/>
          </p:cNvSpPr>
          <p:nvPr>
            <p:ph type="sldNum" sz="quarter" idx="10"/>
          </p:nvPr>
        </p:nvSpPr>
        <p:spPr/>
        <p:txBody>
          <a:bodyPr/>
          <a:lstStyle/>
          <a:p>
            <a:fld id="{F71A432E-165E-4AAF-BF0A-CC8D34281FFE}" type="slidenum">
              <a:rPr lang="en-US" smtClean="0"/>
              <a:t>8</a:t>
            </a:fld>
            <a:endParaRPr lang="en-US"/>
          </a:p>
        </p:txBody>
      </p:sp>
    </p:spTree>
    <p:extLst>
      <p:ext uri="{BB962C8B-B14F-4D97-AF65-F5344CB8AC3E}">
        <p14:creationId xmlns:p14="http://schemas.microsoft.com/office/powerpoint/2010/main" val="107187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Social media sites are NOT secure.</a:t>
            </a:r>
            <a:r>
              <a:rPr lang="en-US" baseline="0" dirty="0" smtClean="0"/>
              <a:t> </a:t>
            </a:r>
            <a:r>
              <a:rPr lang="en-US" dirty="0" smtClean="0"/>
              <a:t>These are public websites. Never post any personally identifiable information (PII) or protected health information (PHI); only post information that is publicly available. Remember, VA will not provide official determinations or adjudications via social media sites. Notify your Privacy Officer (PO) immediately if there is a suspected breach of PII or PHI on a VA social media site.</a:t>
            </a:r>
          </a:p>
          <a:p>
            <a:endParaRPr lang="en-US" dirty="0" smtClean="0"/>
          </a:p>
          <a:p>
            <a:r>
              <a:rPr lang="en-US" dirty="0" smtClean="0"/>
              <a:t>Be factual, avoid personal views.</a:t>
            </a:r>
          </a:p>
          <a:p>
            <a:r>
              <a:rPr lang="en-US" dirty="0" smtClean="0"/>
              <a:t>When you participate on a VA social media site as a VA employee, you represent the Department, and you are personally accountable for the content you post. If you are officially authorized to speak on behalf of VA, you will use your VA social media account to share posts that represent VA’s official position. However, if you want to post personal views on a VA social media site, you must do so using your personal social media account as a private individual.</a:t>
            </a:r>
          </a:p>
          <a:p>
            <a:endParaRPr lang="en-US" dirty="0" smtClean="0"/>
          </a:p>
          <a:p>
            <a:r>
              <a:rPr lang="en-US" dirty="0" smtClean="0"/>
              <a:t>Evaluate privacy settings;</a:t>
            </a:r>
            <a:r>
              <a:rPr lang="en-US" baseline="0" dirty="0" smtClean="0"/>
              <a:t> t</a:t>
            </a:r>
            <a:r>
              <a:rPr lang="en-US" dirty="0" smtClean="0"/>
              <a:t>he default settings for some sites may allow anyone to see your profile, so customize settings to restrict access to only certain people and information.</a:t>
            </a:r>
          </a:p>
          <a:p>
            <a:r>
              <a:rPr lang="en-US" dirty="0" smtClean="0"/>
              <a:t>Never download or share files, videos, or images to a VA computer through social networking sites.</a:t>
            </a:r>
            <a:r>
              <a:rPr lang="en-US" baseline="0" dirty="0" smtClean="0"/>
              <a:t> </a:t>
            </a:r>
            <a:r>
              <a:rPr lang="en-US" dirty="0" smtClean="0"/>
              <a:t>Even if the information seems to be from a trusted contact, it could be carrying malware or viruses in the coding. Malware or malicious software can spread quickly on a social network site, infecting your computer and spreading to your contacts.</a:t>
            </a:r>
          </a:p>
          <a:p>
            <a:endParaRPr lang="en-US" dirty="0" smtClean="0"/>
          </a:p>
          <a:p>
            <a:r>
              <a:rPr lang="en-US" dirty="0" smtClean="0"/>
              <a:t>Never download or share files, videos, or images to a VA computer through social networking sites.</a:t>
            </a:r>
            <a:r>
              <a:rPr lang="en-US" baseline="0" dirty="0" smtClean="0"/>
              <a:t> </a:t>
            </a:r>
            <a:r>
              <a:rPr lang="en-US" dirty="0" smtClean="0"/>
              <a:t>Even if the information seems to be from a trusted contact, it could be carrying malware or viruses in the coding. Malware or malicious software can spread quickly on a social network site, infecting your computer and spreading to your contacts.</a:t>
            </a:r>
            <a:endParaRPr lang="en-US" dirty="0"/>
          </a:p>
        </p:txBody>
      </p:sp>
      <p:sp>
        <p:nvSpPr>
          <p:cNvPr id="4" name="Slide Number Placeholder 3"/>
          <p:cNvSpPr>
            <a:spLocks noGrp="1"/>
          </p:cNvSpPr>
          <p:nvPr>
            <p:ph type="sldNum" sz="quarter" idx="10"/>
          </p:nvPr>
        </p:nvSpPr>
        <p:spPr/>
        <p:txBody>
          <a:bodyPr/>
          <a:lstStyle/>
          <a:p>
            <a:fld id="{F71A432E-165E-4AAF-BF0A-CC8D34281FFE}" type="slidenum">
              <a:rPr lang="en-US" smtClean="0"/>
              <a:t>10</a:t>
            </a:fld>
            <a:endParaRPr lang="en-US"/>
          </a:p>
        </p:txBody>
      </p:sp>
    </p:spTree>
    <p:extLst>
      <p:ext uri="{BB962C8B-B14F-4D97-AF65-F5344CB8AC3E}">
        <p14:creationId xmlns:p14="http://schemas.microsoft.com/office/powerpoint/2010/main" val="183838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Secure proper approvals.</a:t>
            </a:r>
            <a:r>
              <a:rPr lang="en-US" baseline="0" dirty="0" smtClean="0"/>
              <a:t> </a:t>
            </a:r>
            <a:r>
              <a:rPr lang="en-US" dirty="0" smtClean="0"/>
              <a:t>Obtain written approval from your supervisor and ISO BEFORE transporting, transmitting, accessing, and using VA sensitive data remotely.</a:t>
            </a:r>
          </a:p>
          <a:p>
            <a:endParaRPr lang="en-US" dirty="0" smtClean="0"/>
          </a:p>
          <a:p>
            <a:r>
              <a:rPr lang="en-US" dirty="0" smtClean="0"/>
              <a:t>Never leave your device unattended.</a:t>
            </a:r>
            <a:r>
              <a:rPr lang="en-US" baseline="0" dirty="0" smtClean="0"/>
              <a:t> </a:t>
            </a:r>
            <a:r>
              <a:rPr lang="en-US" dirty="0" smtClean="0"/>
              <a:t>Keep your device with you at all times (carry on,</a:t>
            </a:r>
            <a:r>
              <a:rPr lang="en-US" baseline="0" dirty="0" smtClean="0"/>
              <a:t> </a:t>
            </a:r>
            <a:r>
              <a:rPr lang="en-US" dirty="0" smtClean="0"/>
              <a:t>don’t check when flying). Use VA-issued cable locks if you are working in an uncontrolled area to prevent theft, be aware of you surroundings (shoulder surfing).</a:t>
            </a:r>
          </a:p>
          <a:p>
            <a:endParaRPr lang="en-US" dirty="0" smtClean="0"/>
          </a:p>
          <a:p>
            <a:r>
              <a:rPr lang="en-US" dirty="0" smtClean="0"/>
              <a:t>Use only trusted, secure connections – Only connect to the internet on password-enabled, trusted networks. Limit the type of business you conduct in public places. When transmitting sensitive information, use web addresses that start with “https://”, meaning the site takes extra measures to help secure information. </a:t>
            </a:r>
          </a:p>
          <a:p>
            <a:endParaRPr lang="en-US" dirty="0" smtClean="0"/>
          </a:p>
          <a:p>
            <a:r>
              <a:rPr lang="en-US" dirty="0" smtClean="0"/>
              <a:t>Safeguard your devices – Make the extra effort to secure your mobile devices by using a strong password to lock them. When possible, passwords should include letters, numbers and symbols to increase their security. Never leave your device unattended. To protect your devices from viruses and other malware, ensure that you regularly update your antivirus software</a:t>
            </a:r>
          </a:p>
          <a:p>
            <a:endParaRPr lang="en-US" baseline="0" dirty="0" smtClean="0"/>
          </a:p>
          <a:p>
            <a:r>
              <a:rPr lang="en-US" dirty="0" smtClean="0"/>
              <a:t>It</a:t>
            </a:r>
            <a:r>
              <a:rPr lang="en-US" baseline="0" dirty="0" smtClean="0"/>
              <a:t> is recommended all computer hard drive be encrypted with a Federal Information Processing Standards (FIPS) level of encryption. Data encryption will need to be considered when the data is transmitted from endpoint to endpoint or stored.</a:t>
            </a:r>
          </a:p>
          <a:p>
            <a:endParaRPr lang="en-US" baseline="0" dirty="0" smtClean="0"/>
          </a:p>
          <a:p>
            <a:r>
              <a:rPr lang="en-US" dirty="0" smtClean="0"/>
              <a:t>Remember</a:t>
            </a:r>
            <a:r>
              <a:rPr lang="en-US" baseline="0" dirty="0" smtClean="0"/>
              <a:t> </a:t>
            </a:r>
            <a:r>
              <a:rPr lang="en-US" dirty="0" smtClean="0"/>
              <a:t>— It is VA’s policy that mobile devices are not allowed to access any VA network without first meeting VA organizational and facility security policies, procedures, and configuration standards. Contact your Information Security Officer (ISO) for additional guidance on this requirement.</a:t>
            </a:r>
          </a:p>
          <a:p>
            <a:endParaRPr lang="en-US" dirty="0" smtClean="0"/>
          </a:p>
          <a:p>
            <a:r>
              <a:rPr lang="en-US" dirty="0" smtClean="0"/>
              <a:t>Report stolen or lost mobile devices immediately. Inform your supervisor, your facility’s ISO or Privacy Officer (PO), and law enforcement immediately. If your PO or ISO is unavailable, report the incident to the VA Network Security Operations Center (VA-NSOC) at 1-800-877-4328 </a:t>
            </a:r>
          </a:p>
          <a:p>
            <a:endParaRPr lang="en-US" dirty="0"/>
          </a:p>
        </p:txBody>
      </p:sp>
      <p:sp>
        <p:nvSpPr>
          <p:cNvPr id="4" name="Slide Number Placeholder 3"/>
          <p:cNvSpPr>
            <a:spLocks noGrp="1"/>
          </p:cNvSpPr>
          <p:nvPr>
            <p:ph type="sldNum" sz="quarter" idx="10"/>
          </p:nvPr>
        </p:nvSpPr>
        <p:spPr/>
        <p:txBody>
          <a:bodyPr/>
          <a:lstStyle/>
          <a:p>
            <a:fld id="{F71A432E-165E-4AAF-BF0A-CC8D34281FFE}" type="slidenum">
              <a:rPr lang="en-US" smtClean="0"/>
              <a:t>11</a:t>
            </a:fld>
            <a:endParaRPr lang="en-US"/>
          </a:p>
        </p:txBody>
      </p:sp>
    </p:spTree>
    <p:extLst>
      <p:ext uri="{BB962C8B-B14F-4D97-AF65-F5344CB8AC3E}">
        <p14:creationId xmlns:p14="http://schemas.microsoft.com/office/powerpoint/2010/main" val="397196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RMS is a different algorithm (encryption level), there is little difference between the two other than where you’re sending the data to, RMS servers are inside the VA firewall and is only authorized for use with in the VA, it’s just a different level or type</a:t>
            </a:r>
            <a:r>
              <a:rPr lang="en-US" baseline="0" dirty="0" smtClean="0"/>
              <a:t> </a:t>
            </a:r>
            <a:r>
              <a:rPr lang="en-US" dirty="0" smtClean="0"/>
              <a:t>of encryption</a:t>
            </a:r>
            <a:r>
              <a:rPr lang="en-US" baseline="0" dirty="0" smtClean="0"/>
              <a:t> and a different </a:t>
            </a:r>
            <a:r>
              <a:rPr lang="en-US" dirty="0" smtClean="0"/>
              <a:t>encryption option, you can refer questions to VA ISO’s.</a:t>
            </a:r>
            <a:endParaRPr lang="en-US" dirty="0"/>
          </a:p>
        </p:txBody>
      </p:sp>
      <p:sp>
        <p:nvSpPr>
          <p:cNvPr id="4" name="Slide Number Placeholder 3"/>
          <p:cNvSpPr>
            <a:spLocks noGrp="1"/>
          </p:cNvSpPr>
          <p:nvPr>
            <p:ph type="sldNum" sz="quarter" idx="10"/>
          </p:nvPr>
        </p:nvSpPr>
        <p:spPr/>
        <p:txBody>
          <a:bodyPr/>
          <a:lstStyle/>
          <a:p>
            <a:fld id="{F71A432E-165E-4AAF-BF0A-CC8D34281FFE}" type="slidenum">
              <a:rPr lang="en-US" smtClean="0"/>
              <a:t>12</a:t>
            </a:fld>
            <a:endParaRPr lang="en-US"/>
          </a:p>
        </p:txBody>
      </p:sp>
    </p:spTree>
    <p:extLst>
      <p:ext uri="{BB962C8B-B14F-4D97-AF65-F5344CB8AC3E}">
        <p14:creationId xmlns:p14="http://schemas.microsoft.com/office/powerpoint/2010/main" val="291344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1A432E-165E-4AAF-BF0A-CC8D34281FFE}" type="slidenum">
              <a:rPr lang="en-US" smtClean="0"/>
              <a:t>13</a:t>
            </a:fld>
            <a:endParaRPr lang="en-US"/>
          </a:p>
        </p:txBody>
      </p:sp>
    </p:spTree>
    <p:extLst>
      <p:ext uri="{BB962C8B-B14F-4D97-AF65-F5344CB8AC3E}">
        <p14:creationId xmlns:p14="http://schemas.microsoft.com/office/powerpoint/2010/main" val="68758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2A8B332-B56F-45DC-B9EF-C033B16B72E9}"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2A8B332-B56F-45DC-B9EF-C033B16B72E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DB995A-9591-4A5E-9B43-630924A998C8}" type="datetimeFigureOut">
              <a:rPr lang="en-US" smtClean="0"/>
              <a:pPr/>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8B332-B56F-45DC-B9EF-C033B16B72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DDB995A-9591-4A5E-9B43-630924A998C8}" type="datetimeFigureOut">
              <a:rPr lang="en-US" smtClean="0"/>
              <a:pPr/>
              <a:t>5/20/2014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A8B332-B56F-45DC-B9EF-C033B16B72E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esearch.va.gov/resources/policies/default.cfm"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40386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bg2">
                    <a:lumMod val="20000"/>
                    <a:lumOff val="80000"/>
                  </a:schemeClr>
                </a:solidFill>
              </a:rPr>
              <a:t>Checklist for reviewing Privacy, Confidentiality </a:t>
            </a:r>
            <a:br>
              <a:rPr lang="en-US" dirty="0" smtClean="0">
                <a:solidFill>
                  <a:schemeClr val="bg2">
                    <a:lumMod val="20000"/>
                    <a:lumOff val="80000"/>
                  </a:schemeClr>
                </a:solidFill>
              </a:rPr>
            </a:br>
            <a:r>
              <a:rPr lang="en-US" dirty="0" smtClean="0">
                <a:solidFill>
                  <a:schemeClr val="bg2">
                    <a:lumMod val="20000"/>
                    <a:lumOff val="80000"/>
                  </a:schemeClr>
                </a:solidFill>
              </a:rPr>
              <a:t>and Information Security</a:t>
            </a:r>
            <a:br>
              <a:rPr lang="en-US" dirty="0" smtClean="0">
                <a:solidFill>
                  <a:schemeClr val="bg2">
                    <a:lumMod val="20000"/>
                    <a:lumOff val="80000"/>
                  </a:schemeClr>
                </a:solidFill>
              </a:rPr>
            </a:br>
            <a:r>
              <a:rPr lang="en-US" dirty="0" smtClean="0">
                <a:solidFill>
                  <a:schemeClr val="bg2">
                    <a:lumMod val="20000"/>
                    <a:lumOff val="80000"/>
                  </a:schemeClr>
                </a:solidFill>
              </a:rPr>
              <a:t> in Research</a:t>
            </a:r>
            <a:r>
              <a:rPr lang="en-US" dirty="0" smtClean="0"/>
              <a:t/>
            </a:r>
            <a:br>
              <a:rPr lang="en-US" dirty="0" smtClean="0"/>
            </a:br>
            <a:endParaRPr lang="en-US" dirty="0"/>
          </a:p>
        </p:txBody>
      </p:sp>
      <p:sp>
        <p:nvSpPr>
          <p:cNvPr id="3" name="Subtitle 2"/>
          <p:cNvSpPr>
            <a:spLocks noGrp="1"/>
          </p:cNvSpPr>
          <p:nvPr>
            <p:ph type="subTitle" idx="1"/>
          </p:nvPr>
        </p:nvSpPr>
        <p:spPr>
          <a:xfrm>
            <a:off x="1370806" y="3202782"/>
            <a:ext cx="6400800" cy="716756"/>
          </a:xfrm>
        </p:spPr>
        <p:txBody>
          <a:bodyPr>
            <a:normAutofit/>
          </a:bodyPr>
          <a:lstStyle/>
          <a:p>
            <a:r>
              <a:rPr lang="en-US" dirty="0" smtClean="0"/>
              <a:t>VA OI&amp;T Field Security Service</a:t>
            </a:r>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4375" y="3333750"/>
            <a:ext cx="2633663"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2"/>
          <p:cNvSpPr txBox="1"/>
          <p:nvPr/>
        </p:nvSpPr>
        <p:spPr>
          <a:xfrm>
            <a:off x="5671966" y="5797794"/>
            <a:ext cx="2629246" cy="553998"/>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dirty="0">
                <a:noFill/>
              </a:rPr>
              <a:t>Seal of the U.S. Department of Veterans Affairs</a:t>
            </a:r>
          </a:p>
          <a:p>
            <a:r>
              <a:rPr lang="en-US" sz="1000" dirty="0">
                <a:noFill/>
              </a:rPr>
              <a:t>Office of Information and Technology</a:t>
            </a:r>
          </a:p>
          <a:p>
            <a:r>
              <a:rPr lang="en-US" sz="1000" dirty="0">
                <a:noFill/>
              </a:rPr>
              <a:t>Office of Information Security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Guidance For Use of </a:t>
            </a:r>
            <a:r>
              <a:rPr lang="en-US" dirty="0"/>
              <a:t>Use of Web-Based Collaboration </a:t>
            </a:r>
            <a:r>
              <a:rPr lang="en-US" dirty="0" smtClean="0"/>
              <a:t>Technologies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 </a:t>
            </a:r>
            <a:r>
              <a:rPr lang="en-US" dirty="0"/>
              <a:t>Directive 6515, Use of Web-Based Collaboration Technologies, Section 2d. states that VA personnel and organizations must exercise sound judgment when utilizing Web-based collaboration tools. The use of VA Web-based collaboration tools must promote the mission, goals, and objectives of VA. Such use must also be consistent with applicable laws, regulations, and policy, as well as prudent operational, security, and privacy considerations</a:t>
            </a:r>
            <a:r>
              <a:rPr lang="en-US" dirty="0" smtClean="0"/>
              <a:t>.</a:t>
            </a:r>
          </a:p>
          <a:p>
            <a:r>
              <a:rPr lang="en-US" dirty="0"/>
              <a:t>Social media sites are NOT </a:t>
            </a:r>
            <a:r>
              <a:rPr lang="en-US" dirty="0" smtClean="0"/>
              <a:t>secure. These </a:t>
            </a:r>
            <a:r>
              <a:rPr lang="en-US" dirty="0"/>
              <a:t>are public websites.</a:t>
            </a:r>
            <a:endParaRPr lang="en-US" dirty="0"/>
          </a:p>
        </p:txBody>
      </p:sp>
    </p:spTree>
    <p:extLst>
      <p:ext uri="{BB962C8B-B14F-4D97-AF65-F5344CB8AC3E}">
        <p14:creationId xmlns:p14="http://schemas.microsoft.com/office/powerpoint/2010/main" val="111683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Mobile </a:t>
            </a:r>
            <a:r>
              <a:rPr lang="en-US" dirty="0" smtClean="0"/>
              <a:t>Devices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Mobile devices include portable cartridge/disk-based, removable storage media (e.g., floppy disks, CDs, USB flash drives, external hard drives, and other flash memory cards/drives that contain non-volatile memory). Mobile devices also include portable computing and communications devices with information storage capability (e.g., notebook/laptop computers, PDAs, cellular telephones, digital cameras, and audio recording devices).</a:t>
            </a:r>
            <a:endParaRPr lang="en-US" dirty="0" smtClean="0"/>
          </a:p>
          <a:p>
            <a:endParaRPr lang="en-US" dirty="0"/>
          </a:p>
          <a:p>
            <a:r>
              <a:rPr lang="en-US" dirty="0" smtClean="0"/>
              <a:t>In </a:t>
            </a:r>
            <a:r>
              <a:rPr lang="en-US" dirty="0"/>
              <a:t>order to ensure the protection of VA information, VA mobile devices will be encrypted using FIPS 140-2 (or its successor) validated encryption, if technically possible. If not technically possible, the documented justification and review/approval by the local ISO and CIO is required</a:t>
            </a:r>
            <a:r>
              <a:rPr lang="en-US" dirty="0" smtClean="0"/>
              <a:t>.</a:t>
            </a:r>
          </a:p>
        </p:txBody>
      </p:sp>
    </p:spTree>
    <p:extLst>
      <p:ext uri="{BB962C8B-B14F-4D97-AF65-F5344CB8AC3E}">
        <p14:creationId xmlns:p14="http://schemas.microsoft.com/office/powerpoint/2010/main" val="188622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Security</a:t>
            </a:r>
            <a:endParaRPr lang="en-US" dirty="0"/>
          </a:p>
        </p:txBody>
      </p:sp>
      <p:sp>
        <p:nvSpPr>
          <p:cNvPr id="3" name="Content Placeholder 2"/>
          <p:cNvSpPr>
            <a:spLocks noGrp="1"/>
          </p:cNvSpPr>
          <p:nvPr>
            <p:ph idx="1"/>
          </p:nvPr>
        </p:nvSpPr>
        <p:spPr/>
        <p:txBody>
          <a:bodyPr>
            <a:normAutofit fontScale="70000" lnSpcReduction="20000"/>
          </a:bodyPr>
          <a:lstStyle/>
          <a:p>
            <a:pPr marL="137160" indent="0">
              <a:buNone/>
            </a:pPr>
            <a:r>
              <a:rPr lang="en-US" dirty="0"/>
              <a:t>Think about how you would feel if a data breach were to occur with your personal information.</a:t>
            </a:r>
          </a:p>
          <a:p>
            <a:pPr marL="45720" marR="0" indent="-457200">
              <a:spcBef>
                <a:spcPts val="0"/>
              </a:spcBef>
              <a:spcAft>
                <a:spcPts val="1000"/>
              </a:spcAft>
              <a:buFont typeface="Wingdings" panose="05000000000000000000" pitchFamily="2" charset="2"/>
              <a:buChar char="q"/>
              <a:tabLst>
                <a:tab pos="457200" algn="l"/>
              </a:tabLst>
            </a:pPr>
            <a:endParaRPr lang="en-US" dirty="0" smtClean="0"/>
          </a:p>
          <a:p>
            <a:pPr marL="45720" marR="0" indent="-457200">
              <a:spcBef>
                <a:spcPts val="0"/>
              </a:spcBef>
              <a:spcAft>
                <a:spcPts val="1000"/>
              </a:spcAft>
              <a:buFont typeface="Wingdings" panose="05000000000000000000" pitchFamily="2" charset="2"/>
              <a:buChar char="q"/>
              <a:tabLst>
                <a:tab pos="457200" algn="l"/>
              </a:tabLst>
            </a:pPr>
            <a:r>
              <a:rPr lang="en-US" dirty="0" smtClean="0"/>
              <a:t>Never </a:t>
            </a:r>
            <a:r>
              <a:rPr lang="en-US" dirty="0"/>
              <a:t>leave sensitive personal information </a:t>
            </a:r>
            <a:r>
              <a:rPr lang="en-US" dirty="0" smtClean="0"/>
              <a:t>unattended</a:t>
            </a:r>
          </a:p>
          <a:p>
            <a:pPr marL="45720" marR="0" indent="-457200">
              <a:spcBef>
                <a:spcPts val="0"/>
              </a:spcBef>
              <a:spcAft>
                <a:spcPts val="1000"/>
              </a:spcAft>
              <a:buFont typeface="Wingdings" panose="05000000000000000000" pitchFamily="2" charset="2"/>
              <a:buChar char="q"/>
              <a:tabLst>
                <a:tab pos="457200" algn="l"/>
              </a:tabLst>
            </a:pPr>
            <a:r>
              <a:rPr lang="en-US" dirty="0" smtClean="0"/>
              <a:t>Physically secure offices and labs (lock the door when you leave) </a:t>
            </a:r>
            <a:endParaRPr lang="en-US" dirty="0"/>
          </a:p>
          <a:p>
            <a:pPr marL="45720" marR="0" indent="-457200">
              <a:spcBef>
                <a:spcPts val="0"/>
              </a:spcBef>
              <a:spcAft>
                <a:spcPts val="1000"/>
              </a:spcAft>
              <a:buFont typeface="Wingdings" panose="05000000000000000000" pitchFamily="2" charset="2"/>
              <a:buChar char="q"/>
              <a:tabLst>
                <a:tab pos="457200" algn="l"/>
              </a:tabLst>
            </a:pPr>
            <a:r>
              <a:rPr lang="en-US" dirty="0"/>
              <a:t>Properly dispose of sensitive personal information </a:t>
            </a:r>
            <a:endParaRPr lang="en-US" dirty="0" smtClean="0"/>
          </a:p>
          <a:p>
            <a:pPr marL="45720" marR="0" indent="-457200">
              <a:spcBef>
                <a:spcPts val="0"/>
              </a:spcBef>
              <a:spcAft>
                <a:spcPts val="1000"/>
              </a:spcAft>
              <a:buFont typeface="Wingdings" panose="05000000000000000000" pitchFamily="2" charset="2"/>
              <a:buChar char="q"/>
              <a:tabLst>
                <a:tab pos="457200" algn="l"/>
              </a:tabLst>
            </a:pPr>
            <a:r>
              <a:rPr lang="en-US" dirty="0" smtClean="0"/>
              <a:t>Take </a:t>
            </a:r>
            <a:r>
              <a:rPr lang="en-US" dirty="0"/>
              <a:t>caution with laptops and removable media - use </a:t>
            </a:r>
            <a:r>
              <a:rPr lang="en-US" dirty="0" smtClean="0"/>
              <a:t>hard drive encryption, cable locks, up-to-date </a:t>
            </a:r>
            <a:r>
              <a:rPr lang="en-US" dirty="0"/>
              <a:t>anti-virus/firewall protection </a:t>
            </a:r>
            <a:r>
              <a:rPr lang="en-US" dirty="0" smtClean="0"/>
              <a:t>and current security software patches</a:t>
            </a:r>
            <a:endParaRPr lang="en-US" dirty="0"/>
          </a:p>
          <a:p>
            <a:pPr marL="45720" marR="0" indent="-457200">
              <a:spcBef>
                <a:spcPts val="0"/>
              </a:spcBef>
              <a:spcAft>
                <a:spcPts val="1000"/>
              </a:spcAft>
              <a:buFont typeface="Wingdings" panose="05000000000000000000" pitchFamily="2" charset="2"/>
              <a:buChar char="q"/>
              <a:tabLst>
                <a:tab pos="457200" algn="l"/>
              </a:tabLst>
            </a:pPr>
            <a:r>
              <a:rPr lang="en-US" dirty="0"/>
              <a:t>Remember that only government-issued encrypted flash drives are permitted </a:t>
            </a:r>
          </a:p>
          <a:p>
            <a:pPr marL="45720" marR="0" indent="-457200">
              <a:spcBef>
                <a:spcPts val="0"/>
              </a:spcBef>
              <a:spcAft>
                <a:spcPts val="0"/>
              </a:spcAft>
              <a:buFont typeface="Wingdings" panose="05000000000000000000" pitchFamily="2" charset="2"/>
              <a:buChar char="q"/>
              <a:tabLst>
                <a:tab pos="457200" algn="l"/>
              </a:tabLst>
            </a:pPr>
            <a:r>
              <a:rPr lang="en-US" dirty="0"/>
              <a:t>Encrypt emails – use Public Key Infrastructure (PKI) or Rights Management Services (RMS) when electronically communicating sensitive information </a:t>
            </a:r>
          </a:p>
          <a:p>
            <a:endParaRPr lang="en-US" dirty="0"/>
          </a:p>
        </p:txBody>
      </p:sp>
    </p:spTree>
    <p:extLst>
      <p:ext uri="{BB962C8B-B14F-4D97-AF65-F5344CB8AC3E}">
        <p14:creationId xmlns:p14="http://schemas.microsoft.com/office/powerpoint/2010/main" val="266392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Security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a:t>Store data in the right place.</a:t>
            </a:r>
          </a:p>
          <a:p>
            <a:r>
              <a:rPr lang="en-US" dirty="0"/>
              <a:t>A mobile device should not contain the only copy of VA data. Store your information on a </a:t>
            </a:r>
            <a:r>
              <a:rPr lang="en-US" dirty="0" smtClean="0"/>
              <a:t>shared </a:t>
            </a:r>
            <a:r>
              <a:rPr lang="en-US" dirty="0"/>
              <a:t>network drive to ensure that data is properly backed up. If your device is lost, stolen, or malfunctions, data can still be </a:t>
            </a:r>
            <a:r>
              <a:rPr lang="en-US" dirty="0" smtClean="0"/>
              <a:t>accessed </a:t>
            </a:r>
            <a:r>
              <a:rPr lang="en-US" dirty="0"/>
              <a:t>and recovered</a:t>
            </a:r>
            <a:r>
              <a:rPr lang="en-US" dirty="0" smtClean="0"/>
              <a:t>.</a:t>
            </a:r>
          </a:p>
          <a:p>
            <a:r>
              <a:rPr lang="en-US" dirty="0"/>
              <a:t>Use strong passwords.</a:t>
            </a:r>
          </a:p>
          <a:p>
            <a:r>
              <a:rPr lang="en-US" dirty="0"/>
              <a:t>Passwords should contain a combination of uppercase and lowercase letters, numbers, and symbols. Steer clear of obvious passwords: Never use your birth date, mother’s maiden name or the last four digits of your Social Security number. The easier it is to remember, the easier it is for an identity thief to crack.</a:t>
            </a:r>
          </a:p>
        </p:txBody>
      </p:sp>
    </p:spTree>
    <p:extLst>
      <p:ext uri="{BB962C8B-B14F-4D97-AF65-F5344CB8AC3E}">
        <p14:creationId xmlns:p14="http://schemas.microsoft.com/office/powerpoint/2010/main" val="384721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Emailing Veterans</a:t>
            </a:r>
            <a:endParaRPr lang="en-US" dirty="0"/>
          </a:p>
        </p:txBody>
      </p:sp>
      <p:sp>
        <p:nvSpPr>
          <p:cNvPr id="3" name="Content Placeholder 2"/>
          <p:cNvSpPr>
            <a:spLocks noGrp="1"/>
          </p:cNvSpPr>
          <p:nvPr>
            <p:ph idx="1"/>
          </p:nvPr>
        </p:nvSpPr>
        <p:spPr/>
        <p:txBody>
          <a:bodyPr/>
          <a:lstStyle/>
          <a:p>
            <a:r>
              <a:rPr lang="en-US" dirty="0" smtClean="0"/>
              <a:t>VA Office Research Development (ORD) does </a:t>
            </a:r>
            <a:r>
              <a:rPr lang="en-US" dirty="0"/>
              <a:t>not have a policy regarding email within research. Research will follow information security guidance and researchers are NOT allowed to email veterans unless they are using the MyHealtheVet system. </a:t>
            </a:r>
            <a:r>
              <a:rPr lang="en-US" dirty="0" smtClean="0"/>
              <a:t>This includes the recruitment of prospective subjects.</a:t>
            </a:r>
          </a:p>
          <a:p>
            <a:endParaRPr lang="en-US" dirty="0"/>
          </a:p>
        </p:txBody>
      </p:sp>
    </p:spTree>
    <p:extLst>
      <p:ext uri="{BB962C8B-B14F-4D97-AF65-F5344CB8AC3E}">
        <p14:creationId xmlns:p14="http://schemas.microsoft.com/office/powerpoint/2010/main" val="3238944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lumMod val="20000"/>
                    <a:lumOff val="80000"/>
                  </a:schemeClr>
                </a:solidFill>
              </a:rPr>
              <a:t>Questions</a:t>
            </a:r>
            <a:endParaRPr lang="en-US" dirty="0">
              <a:solidFill>
                <a:schemeClr val="bg2">
                  <a:lumMod val="20000"/>
                  <a:lumOff val="80000"/>
                </a:schemeClr>
              </a:solidFill>
            </a:endParaRPr>
          </a:p>
        </p:txBody>
      </p:sp>
      <p:sp>
        <p:nvSpPr>
          <p:cNvPr id="3" name="Content Placeholder 2"/>
          <p:cNvSpPr>
            <a:spLocks noGrp="1"/>
          </p:cNvSpPr>
          <p:nvPr>
            <p:ph idx="1"/>
          </p:nvPr>
        </p:nvSpPr>
        <p:spPr>
          <a:xfrm>
            <a:off x="457200" y="1295400"/>
            <a:ext cx="8229600" cy="5013960"/>
          </a:xfrm>
        </p:spPr>
        <p:txBody>
          <a:bodyPr>
            <a:normAutofit fontScale="62500" lnSpcReduction="20000"/>
          </a:bodyPr>
          <a:lstStyle/>
          <a:p>
            <a:endParaRPr lang="en-US" dirty="0" smtClean="0"/>
          </a:p>
          <a:p>
            <a:r>
              <a:rPr lang="en-US" sz="3400" u="sng" dirty="0">
                <a:hlinkClick r:id="rId3"/>
              </a:rPr>
              <a:t>Report all security and privacy incidents immediately to your </a:t>
            </a:r>
            <a:r>
              <a:rPr lang="en-US" sz="3400" u="sng" dirty="0" smtClean="0">
                <a:hlinkClick r:id="rId3"/>
              </a:rPr>
              <a:t>Supervisor, Privacy </a:t>
            </a:r>
            <a:r>
              <a:rPr lang="en-US" sz="3400" u="sng" dirty="0">
                <a:hlinkClick r:id="rId3"/>
              </a:rPr>
              <a:t>Officer or Information Security Officer </a:t>
            </a:r>
          </a:p>
          <a:p>
            <a:endParaRPr lang="en-US" sz="3400" dirty="0" smtClean="0">
              <a:hlinkClick r:id="rId3"/>
            </a:endParaRPr>
          </a:p>
          <a:p>
            <a:r>
              <a:rPr lang="en-US" sz="3400" dirty="0" smtClean="0">
                <a:hlinkClick r:id="rId3"/>
              </a:rPr>
              <a:t>http</a:t>
            </a:r>
            <a:r>
              <a:rPr lang="en-US" sz="3400" dirty="0">
                <a:hlinkClick r:id="rId3"/>
              </a:rPr>
              <a:t>://</a:t>
            </a:r>
            <a:r>
              <a:rPr lang="en-US" sz="3400" dirty="0" smtClean="0">
                <a:hlinkClick r:id="rId3"/>
              </a:rPr>
              <a:t>www.research.va.gov/resources/policies/default.cfm</a:t>
            </a:r>
            <a:endParaRPr lang="en-US" sz="3400" dirty="0" smtClean="0"/>
          </a:p>
          <a:p>
            <a:endParaRPr lang="en-US" sz="3400" dirty="0"/>
          </a:p>
          <a:p>
            <a:r>
              <a:rPr lang="en-US" sz="3400" dirty="0" smtClean="0"/>
              <a:t>Information Security Issues:</a:t>
            </a:r>
          </a:p>
          <a:p>
            <a:endParaRPr lang="en-US" dirty="0" smtClean="0"/>
          </a:p>
          <a:p>
            <a:pPr lvl="1"/>
            <a:r>
              <a:rPr lang="en-US" sz="2900" dirty="0" smtClean="0"/>
              <a:t>Randall (Randy) Smith 319-338-0581 x6266</a:t>
            </a:r>
          </a:p>
          <a:p>
            <a:pPr lvl="1"/>
            <a:r>
              <a:rPr lang="en-US" sz="2900" dirty="0" smtClean="0"/>
              <a:t>Robert Hensley 319-338-0581 x6265</a:t>
            </a:r>
          </a:p>
          <a:p>
            <a:pPr lvl="1"/>
            <a:endParaRPr lang="en-US" dirty="0" smtClean="0"/>
          </a:p>
          <a:p>
            <a:r>
              <a:rPr lang="en-US" sz="3400" dirty="0" smtClean="0"/>
              <a:t>Privacy and Confidentiality Issues</a:t>
            </a:r>
            <a:r>
              <a:rPr lang="en-US" sz="3100" dirty="0" smtClean="0"/>
              <a:t>:</a:t>
            </a:r>
          </a:p>
          <a:p>
            <a:endParaRPr lang="en-US" dirty="0" smtClean="0"/>
          </a:p>
          <a:p>
            <a:pPr lvl="1"/>
            <a:r>
              <a:rPr lang="en-US" sz="2900" dirty="0" smtClean="0"/>
              <a:t>Amber Smith 319-338-0581 x6092</a:t>
            </a:r>
          </a:p>
          <a:p>
            <a:pPr lvl="1">
              <a:buNone/>
            </a:pPr>
            <a:endParaRPr lang="en-US" dirty="0" smtClean="0"/>
          </a:p>
          <a:p>
            <a:pPr lvl="1"/>
            <a:endParaRPr lang="en-US" dirty="0" smtClean="0"/>
          </a:p>
          <a:p>
            <a:pPr lvl="1"/>
            <a:endParaRPr lang="en-US"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4279013816"/>
              </p:ext>
            </p:extLst>
          </p:nvPr>
        </p:nvGraphicFramePr>
        <p:xfrm>
          <a:off x="6172200" y="2895600"/>
          <a:ext cx="1447800" cy="838200"/>
        </p:xfrm>
        <a:graphic>
          <a:graphicData uri="http://schemas.openxmlformats.org/presentationml/2006/ole">
            <mc:AlternateContent xmlns:mc="http://schemas.openxmlformats.org/markup-compatibility/2006">
              <mc:Choice xmlns:v="urn:schemas-microsoft-com:vml" Requires="v">
                <p:oleObj spid="_x0000_s1037"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6172200" y="2895600"/>
                        <a:ext cx="1447800" cy="838200"/>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20000"/>
                    <a:lumOff val="80000"/>
                  </a:schemeClr>
                </a:solidFill>
              </a:rPr>
              <a:t>Design of the Checklist</a:t>
            </a:r>
            <a:endParaRPr lang="en-US" dirty="0">
              <a:solidFill>
                <a:schemeClr val="bg2">
                  <a:lumMod val="20000"/>
                  <a:lumOff val="80000"/>
                </a:schemeClr>
              </a:solidFill>
            </a:endParaRPr>
          </a:p>
        </p:txBody>
      </p:sp>
      <p:sp>
        <p:nvSpPr>
          <p:cNvPr id="3" name="Content Placeholder 2"/>
          <p:cNvSpPr>
            <a:spLocks noGrp="1"/>
          </p:cNvSpPr>
          <p:nvPr>
            <p:ph idx="1"/>
          </p:nvPr>
        </p:nvSpPr>
        <p:spPr/>
        <p:txBody>
          <a:bodyPr/>
          <a:lstStyle/>
          <a:p>
            <a:r>
              <a:rPr lang="en-US" dirty="0" smtClean="0"/>
              <a:t>For use by PI, PO and ISO</a:t>
            </a:r>
          </a:p>
          <a:p>
            <a:r>
              <a:rPr lang="en-US" dirty="0" smtClean="0"/>
              <a:t>Provides guidance to PI on issues to document</a:t>
            </a:r>
          </a:p>
          <a:p>
            <a:r>
              <a:rPr lang="en-US" dirty="0" smtClean="0"/>
              <a:t>Requirements have subject titles to serve as outline </a:t>
            </a:r>
          </a:p>
          <a:p>
            <a:r>
              <a:rPr lang="en-US" dirty="0" smtClean="0"/>
              <a:t>May be independent document or added to facility packet</a:t>
            </a:r>
          </a:p>
          <a:p>
            <a:r>
              <a:rPr lang="en-US" dirty="0" smtClean="0"/>
              <a:t>May be paper or electronic</a:t>
            </a:r>
          </a:p>
          <a:p>
            <a:r>
              <a:rPr lang="en-US" dirty="0" smtClean="0"/>
              <a:t>IRB may require entire form as is or adapt it</a:t>
            </a:r>
          </a:p>
          <a:p>
            <a:r>
              <a:rPr lang="en-US" dirty="0" smtClean="0"/>
              <a:t>Facility-specific questions may be added</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20000"/>
                    <a:lumOff val="80000"/>
                  </a:schemeClr>
                </a:solidFill>
              </a:rPr>
              <a:t>Design of the Checklist (cont’d)</a:t>
            </a:r>
            <a:endParaRPr lang="en-US" dirty="0">
              <a:solidFill>
                <a:schemeClr val="bg2">
                  <a:lumMod val="20000"/>
                  <a:lumOff val="80000"/>
                </a:schemeClr>
              </a:solidFill>
            </a:endParaRPr>
          </a:p>
        </p:txBody>
      </p:sp>
      <p:sp>
        <p:nvSpPr>
          <p:cNvPr id="3" name="Content Placeholder 2"/>
          <p:cNvSpPr>
            <a:spLocks noGrp="1"/>
          </p:cNvSpPr>
          <p:nvPr>
            <p:ph idx="1"/>
          </p:nvPr>
        </p:nvSpPr>
        <p:spPr/>
        <p:txBody>
          <a:bodyPr>
            <a:normAutofit lnSpcReduction="10000"/>
          </a:bodyPr>
          <a:lstStyle/>
          <a:p>
            <a:r>
              <a:rPr lang="en-US" dirty="0" smtClean="0"/>
              <a:t>Checklist should become part of the IRB protocol file (uploaded in to Hawk IRB)</a:t>
            </a:r>
          </a:p>
          <a:p>
            <a:r>
              <a:rPr lang="en-US" dirty="0" smtClean="0"/>
              <a:t>Designed to encourage, PI, PO and ISO to plan for privacy, confidentiality and protection of research information </a:t>
            </a:r>
          </a:p>
          <a:p>
            <a:r>
              <a:rPr lang="en-US" dirty="0" smtClean="0"/>
              <a:t>Not intended to be an exhaustive list of requirements, i.e. the need for HIPAA authorization to take a picture or record a voice</a:t>
            </a:r>
          </a:p>
          <a:p>
            <a:r>
              <a:rPr lang="en-US" dirty="0" smtClean="0"/>
              <a:t>Requirements may not apply to every study</a:t>
            </a:r>
          </a:p>
          <a:p>
            <a:r>
              <a:rPr lang="en-US" dirty="0" smtClean="0"/>
              <a:t>PO or ISO may make a “recommendation” that is not a requirement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lumMod val="20000"/>
                    <a:lumOff val="80000"/>
                  </a:schemeClr>
                </a:solidFill>
              </a:rPr>
              <a:t>Implementation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 a data security plan for your study</a:t>
            </a:r>
            <a:endParaRPr lang="en-US" dirty="0" smtClean="0"/>
          </a:p>
          <a:p>
            <a:r>
              <a:rPr lang="en-US" dirty="0" smtClean="0"/>
              <a:t>Data </a:t>
            </a:r>
            <a:r>
              <a:rPr lang="en-US" dirty="0" smtClean="0"/>
              <a:t>Security Plan </a:t>
            </a:r>
            <a:r>
              <a:rPr lang="en-US" dirty="0" smtClean="0"/>
              <a:t>will be entered in </a:t>
            </a:r>
            <a:r>
              <a:rPr lang="en-US" dirty="0" smtClean="0"/>
              <a:t>Hawk IRB ( Section X) </a:t>
            </a:r>
            <a:r>
              <a:rPr lang="en-US" dirty="0" smtClean="0"/>
              <a:t>and should </a:t>
            </a:r>
            <a:r>
              <a:rPr lang="en-US" dirty="0" smtClean="0"/>
              <a:t>clearly describe the security parameters as outlined in the VA Research Security Checklist </a:t>
            </a:r>
          </a:p>
          <a:p>
            <a:r>
              <a:rPr lang="en-US" dirty="0" smtClean="0"/>
              <a:t>May be completed manually or electronically </a:t>
            </a:r>
          </a:p>
          <a:p>
            <a:r>
              <a:rPr lang="en-US" dirty="0" smtClean="0"/>
              <a:t>May be sign electronically or with a wet signature</a:t>
            </a:r>
          </a:p>
          <a:p>
            <a:r>
              <a:rPr lang="en-US" dirty="0" smtClean="0"/>
              <a:t>PO and ISO may sign once indicating compliance with policy or may recommend changes requiring further review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(cont’d)</a:t>
            </a:r>
            <a:endParaRPr lang="en-US" dirty="0"/>
          </a:p>
        </p:txBody>
      </p:sp>
      <p:sp>
        <p:nvSpPr>
          <p:cNvPr id="3" name="Content Placeholder 2"/>
          <p:cNvSpPr>
            <a:spLocks noGrp="1"/>
          </p:cNvSpPr>
          <p:nvPr>
            <p:ph idx="1"/>
          </p:nvPr>
        </p:nvSpPr>
        <p:spPr/>
        <p:txBody>
          <a:bodyPr>
            <a:normAutofit/>
          </a:bodyPr>
          <a:lstStyle/>
          <a:p>
            <a:r>
              <a:rPr lang="en-US" dirty="0" smtClean="0"/>
              <a:t>The form will work best if the PI documents in a specific section of the application or protocol (Hawk IRB Section X </a:t>
            </a:r>
            <a:r>
              <a:rPr lang="en-US" dirty="0" smtClean="0"/>
              <a:t>1- 4</a:t>
            </a:r>
            <a:r>
              <a:rPr lang="en-US" dirty="0" smtClean="0"/>
              <a:t>).</a:t>
            </a:r>
          </a:p>
          <a:p>
            <a:r>
              <a:rPr lang="en-US" dirty="0" smtClean="0"/>
              <a:t>It is not necessary to document every item in the application or protocol.  If a section does not apply, check N/A.</a:t>
            </a:r>
          </a:p>
          <a:p>
            <a:r>
              <a:rPr lang="en-US" dirty="0" smtClean="0"/>
              <a:t>Data protection, ownership and data storage location should be clearly identified within the IRB submission.</a:t>
            </a:r>
          </a:p>
          <a:p>
            <a:pPr>
              <a:buNone/>
            </a:pPr>
            <a:endParaRPr lang="en-US"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Requirements and Information Security Requirements</a:t>
            </a:r>
          </a:p>
        </p:txBody>
      </p:sp>
      <p:sp>
        <p:nvSpPr>
          <p:cNvPr id="3" name="Content Placeholder 2"/>
          <p:cNvSpPr>
            <a:spLocks noGrp="1"/>
          </p:cNvSpPr>
          <p:nvPr>
            <p:ph idx="1"/>
          </p:nvPr>
        </p:nvSpPr>
        <p:spPr/>
        <p:txBody>
          <a:bodyPr>
            <a:normAutofit fontScale="40000" lnSpcReduction="20000"/>
          </a:bodyPr>
          <a:lstStyle/>
          <a:p>
            <a:endParaRPr lang="en-US" dirty="0"/>
          </a:p>
          <a:p>
            <a:r>
              <a:rPr lang="en-US" sz="4200" dirty="0"/>
              <a:t>The Privacy and Confidentiality Requirements and Information Security Requirements sections should be completed by the PI or a study team member.  The questions serve as guidance to the PI regarding the information that should be documented in the study in terms of privacy, confidentiality and information security policy.  The PI may use the checklist as a guide to </a:t>
            </a:r>
            <a:r>
              <a:rPr lang="en-US" sz="4200" dirty="0" smtClean="0"/>
              <a:t>describe in Hawk IRB their </a:t>
            </a:r>
            <a:r>
              <a:rPr lang="en-US" sz="4200" dirty="0"/>
              <a:t>plan for information protection.  Each item in the privacy, confidentiality and information security requirements sections is preceded by a subject that serves as an outline.  </a:t>
            </a:r>
            <a:endParaRPr lang="en-US" sz="4200" dirty="0" smtClean="0"/>
          </a:p>
          <a:p>
            <a:endParaRPr lang="en-US" sz="4200" dirty="0" smtClean="0"/>
          </a:p>
          <a:p>
            <a:r>
              <a:rPr lang="en-US" sz="4200" dirty="0" smtClean="0"/>
              <a:t>The </a:t>
            </a:r>
            <a:r>
              <a:rPr lang="en-US" sz="4200" dirty="0"/>
              <a:t>PI </a:t>
            </a:r>
            <a:r>
              <a:rPr lang="en-US" sz="4200" dirty="0" smtClean="0"/>
              <a:t>is asked </a:t>
            </a:r>
            <a:r>
              <a:rPr lang="en-US" sz="4200" dirty="0"/>
              <a:t>to indicate 1) the specific source document where the requirement is discussed and 2) the page number of the source document.  Also, after each requirement, a reference is cited for informational purposes.  </a:t>
            </a:r>
          </a:p>
          <a:p>
            <a:endParaRPr lang="en-US" sz="4200" dirty="0"/>
          </a:p>
          <a:p>
            <a:r>
              <a:rPr lang="en-US" sz="4200" dirty="0"/>
              <a:t>PIs should document the plan for privacy, confidentiality and information security preferably in a dedicated section </a:t>
            </a:r>
            <a:r>
              <a:rPr lang="en-US" sz="4200" dirty="0" smtClean="0"/>
              <a:t>(Section X Hawk IRB) of </a:t>
            </a:r>
            <a:r>
              <a:rPr lang="en-US" sz="4200" dirty="0"/>
              <a:t>the application or protocol and address all appropriate requirements.  It may not be necessary to document every item in the application or protocol.  If an item does not apply to the study, it should be so stated on the Checklist. </a:t>
            </a:r>
          </a:p>
          <a:p>
            <a:pPr marL="137160" indent="0">
              <a:buNone/>
            </a:pPr>
            <a:endParaRPr lang="en-US" dirty="0"/>
          </a:p>
        </p:txBody>
      </p:sp>
    </p:spTree>
    <p:extLst>
      <p:ext uri="{BB962C8B-B14F-4D97-AF65-F5344CB8AC3E}">
        <p14:creationId xmlns:p14="http://schemas.microsoft.com/office/powerpoint/2010/main" val="4106362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Requirements and Information Security Requirements</a:t>
            </a:r>
          </a:p>
        </p:txBody>
      </p:sp>
      <p:sp>
        <p:nvSpPr>
          <p:cNvPr id="3" name="Content Placeholder 2"/>
          <p:cNvSpPr>
            <a:spLocks noGrp="1"/>
          </p:cNvSpPr>
          <p:nvPr>
            <p:ph idx="1"/>
          </p:nvPr>
        </p:nvSpPr>
        <p:spPr/>
        <p:txBody>
          <a:bodyPr>
            <a:normAutofit fontScale="85000" lnSpcReduction="20000"/>
          </a:bodyPr>
          <a:lstStyle/>
          <a:p>
            <a:r>
              <a:rPr lang="en-US" dirty="0" smtClean="0"/>
              <a:t>PIs </a:t>
            </a:r>
            <a:r>
              <a:rPr lang="en-US" dirty="0"/>
              <a:t>should consult with their IRB administrator regarding whether or not a change in data privacy, confidentiality or information security requires an amendment to the protocol.  </a:t>
            </a:r>
          </a:p>
          <a:p>
            <a:endParaRPr lang="en-US" dirty="0"/>
          </a:p>
          <a:p>
            <a:r>
              <a:rPr lang="en-US" dirty="0"/>
              <a:t>After the PI completes his/her part, </a:t>
            </a:r>
            <a:r>
              <a:rPr lang="en-US" dirty="0" smtClean="0"/>
              <a:t>upload into </a:t>
            </a:r>
            <a:r>
              <a:rPr lang="en-US" dirty="0" smtClean="0"/>
              <a:t>Hawk IRB, </a:t>
            </a:r>
            <a:r>
              <a:rPr lang="en-US" dirty="0" smtClean="0"/>
              <a:t>the </a:t>
            </a:r>
            <a:r>
              <a:rPr lang="en-US" dirty="0"/>
              <a:t>PO and ISO should then evaluate and validate the PI’s responses and indicate whether the study meets or does not meet the respective requirements.  </a:t>
            </a:r>
            <a:endParaRPr lang="en-US" dirty="0" smtClean="0"/>
          </a:p>
          <a:p>
            <a:r>
              <a:rPr lang="en-US" dirty="0" smtClean="0"/>
              <a:t>The </a:t>
            </a:r>
            <a:r>
              <a:rPr lang="en-US" dirty="0"/>
              <a:t>PO and ISO should not rely solely on the responses to the Checklist.  The PO and ISO also </a:t>
            </a:r>
            <a:r>
              <a:rPr lang="en-US" dirty="0" smtClean="0"/>
              <a:t>has </a:t>
            </a:r>
            <a:r>
              <a:rPr lang="en-US" dirty="0"/>
              <a:t>a space to offer comments to the Institutional Review Board (IRB) and Research and Development Committee (RDC).</a:t>
            </a:r>
          </a:p>
          <a:p>
            <a:endParaRPr lang="en-US" dirty="0"/>
          </a:p>
        </p:txBody>
      </p:sp>
    </p:spTree>
    <p:extLst>
      <p:ext uri="{BB962C8B-B14F-4D97-AF65-F5344CB8AC3E}">
        <p14:creationId xmlns:p14="http://schemas.microsoft.com/office/powerpoint/2010/main" val="125242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Survey Services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a:t>
            </a:r>
            <a:r>
              <a:rPr lang="en-US" dirty="0"/>
              <a:t>commercial web-based survey services must be approved by </a:t>
            </a:r>
            <a:r>
              <a:rPr lang="en-US" dirty="0" smtClean="0"/>
              <a:t>VA OI&amp;T </a:t>
            </a:r>
            <a:r>
              <a:rPr lang="en-US" dirty="0"/>
              <a:t>prior to being used to collect VA research data. </a:t>
            </a:r>
            <a:endParaRPr lang="en-US" dirty="0" smtClean="0"/>
          </a:p>
          <a:p>
            <a:r>
              <a:rPr lang="en-US" dirty="0" smtClean="0"/>
              <a:t>Survey </a:t>
            </a:r>
            <a:r>
              <a:rPr lang="en-US" dirty="0"/>
              <a:t>Monkey currently can only be used for internal surveys of VA staff.  When used for internal staff surveys the responses must be stored on VA servers and the survey cannot collect any PII or PHI. </a:t>
            </a:r>
            <a:endParaRPr lang="en-US" dirty="0" smtClean="0"/>
          </a:p>
          <a:p>
            <a:r>
              <a:rPr lang="en-US" dirty="0"/>
              <a:t>Web application </a:t>
            </a:r>
            <a:r>
              <a:rPr lang="en-US" dirty="0" smtClean="0"/>
              <a:t>should be designed </a:t>
            </a:r>
            <a:r>
              <a:rPr lang="en-US" dirty="0"/>
              <a:t>to support data capture for research studies, providing: 1) an intuitive interface for validated data entry; 2) audit trails for tracking data manipulation and export procedures; 3) automated export procedures for seamless data downloads to common statistical packages; and 4) procedures for importing data from external sources. </a:t>
            </a:r>
          </a:p>
        </p:txBody>
      </p:sp>
    </p:spTree>
    <p:extLst>
      <p:ext uri="{BB962C8B-B14F-4D97-AF65-F5344CB8AC3E}">
        <p14:creationId xmlns:p14="http://schemas.microsoft.com/office/powerpoint/2010/main" val="292992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Installations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 OIT </a:t>
            </a:r>
            <a:r>
              <a:rPr lang="en-US" dirty="0"/>
              <a:t>identifies what types of software installations are permitted (e.g., updates and security patches to existing software) and what types of installations are prohibited (e.g., software whose pedigree with regard to being potentially malicious is unknown or suspect). No software will be installed on VA information systems or VA network by users unless approved by OIT or system management.</a:t>
            </a:r>
            <a:endParaRPr lang="en-US" dirty="0" smtClean="0"/>
          </a:p>
          <a:p>
            <a:endParaRPr lang="en-US" dirty="0"/>
          </a:p>
          <a:p>
            <a:r>
              <a:rPr lang="en-US" dirty="0" smtClean="0"/>
              <a:t>VA OI&amp;T Develops </a:t>
            </a:r>
            <a:r>
              <a:rPr lang="en-US" dirty="0"/>
              <a:t>and maintains a list of software programs a</a:t>
            </a:r>
            <a:r>
              <a:rPr lang="en-US" dirty="0" smtClean="0"/>
              <a:t>uthorized and not </a:t>
            </a:r>
            <a:r>
              <a:rPr lang="en-US" dirty="0"/>
              <a:t>authorized to execute on the information system </a:t>
            </a:r>
            <a:r>
              <a:rPr lang="en-US" dirty="0" smtClean="0"/>
              <a:t>and Employs what is allow.</a:t>
            </a:r>
            <a:endParaRPr lang="en-US" dirty="0"/>
          </a:p>
        </p:txBody>
      </p:sp>
    </p:spTree>
    <p:extLst>
      <p:ext uri="{BB962C8B-B14F-4D97-AF65-F5344CB8AC3E}">
        <p14:creationId xmlns:p14="http://schemas.microsoft.com/office/powerpoint/2010/main" val="1810588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821</TotalTime>
  <Words>2234</Words>
  <Application>Microsoft Office PowerPoint</Application>
  <PresentationFormat>On-screen Show (4:3)</PresentationFormat>
  <Paragraphs>129</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Apex</vt:lpstr>
      <vt:lpstr>Document</vt:lpstr>
      <vt:lpstr>     Checklist for reviewing Privacy, Confidentiality  and Information Security  in Research </vt:lpstr>
      <vt:lpstr>Design of the Checklist</vt:lpstr>
      <vt:lpstr>Design of the Checklist (cont’d)</vt:lpstr>
      <vt:lpstr>Implementation </vt:lpstr>
      <vt:lpstr>Implementation (cont’d)</vt:lpstr>
      <vt:lpstr>Privacy Requirements and Information Security Requirements</vt:lpstr>
      <vt:lpstr>Privacy Requirements and Information Security Requirements</vt:lpstr>
      <vt:lpstr>Web-based Survey Services </vt:lpstr>
      <vt:lpstr>Software Installations </vt:lpstr>
      <vt:lpstr>Guidance For Use of Use of Web-Based Collaboration Technologies</vt:lpstr>
      <vt:lpstr>Mobile Devices </vt:lpstr>
      <vt:lpstr>Data Security</vt:lpstr>
      <vt:lpstr>Data Security</vt:lpstr>
      <vt:lpstr>Emailing Veterans</vt:lpstr>
      <vt:lpstr>Questions</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 for reviewing Privacy, Confidentiality  and Information Security  in Research</dc:title>
  <dc:creator>VHABALFlemiL</dc:creator>
  <cp:lastModifiedBy>Smith, Randy E. (Iowa City VAHCS ISO)</cp:lastModifiedBy>
  <cp:revision>56</cp:revision>
  <dcterms:created xsi:type="dcterms:W3CDTF">2011-05-03T18:01:36Z</dcterms:created>
  <dcterms:modified xsi:type="dcterms:W3CDTF">2014-05-20T17:11:54Z</dcterms:modified>
</cp:coreProperties>
</file>